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0" r:id="rId6"/>
    <p:sldId id="264" r:id="rId7"/>
    <p:sldId id="261" r:id="rId8"/>
    <p:sldId id="26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12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65365F-98DB-49B8-A60C-9E3CCF6E6446}"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72539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65365F-98DB-49B8-A60C-9E3CCF6E6446}"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355171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65365F-98DB-49B8-A60C-9E3CCF6E6446}"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182582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65365F-98DB-49B8-A60C-9E3CCF6E6446}"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401221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65365F-98DB-49B8-A60C-9E3CCF6E6446}"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429353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65365F-98DB-49B8-A60C-9E3CCF6E6446}"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80364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65365F-98DB-49B8-A60C-9E3CCF6E6446}"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115312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65365F-98DB-49B8-A60C-9E3CCF6E6446}"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155203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5365F-98DB-49B8-A60C-9E3CCF6E6446}"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71696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65365F-98DB-49B8-A60C-9E3CCF6E6446}"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22411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65365F-98DB-49B8-A60C-9E3CCF6E6446}"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277402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5365F-98DB-49B8-A60C-9E3CCF6E6446}" type="datetimeFigureOut">
              <a:rPr lang="en-US" smtClean="0"/>
              <a:t>9/8/2017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794F5-150C-49EB-86F0-C99476F8D1AE}" type="slidenum">
              <a:rPr lang="en-US" smtClean="0"/>
              <a:t>‹#›</a:t>
            </a:fld>
            <a:endParaRPr lang="en-US"/>
          </a:p>
        </p:txBody>
      </p:sp>
    </p:spTree>
    <p:extLst>
      <p:ext uri="{BB962C8B-B14F-4D97-AF65-F5344CB8AC3E}">
        <p14:creationId xmlns:p14="http://schemas.microsoft.com/office/powerpoint/2010/main" val="1881462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forms/d/e/1FAIpQLScS2NAFCM23XBLjH4cMuBeWwaFTU60e6PN9Cz7ic_uzVAGSVg/viewform?embedded=tru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63756"/>
            <a:ext cx="12191999" cy="9177130"/>
          </a:xfrm>
        </p:spPr>
        <p:txBody>
          <a:bodyPr>
            <a:normAutofit/>
          </a:bodyPr>
          <a:lstStyle/>
          <a:p>
            <a:r>
              <a:rPr lang="en-US" sz="3600" b="1" dirty="0"/>
              <a:t>HOMEROOM</a:t>
            </a:r>
            <a:br>
              <a:rPr lang="en-US" sz="3600" b="1" dirty="0"/>
            </a:br>
            <a:br>
              <a:rPr lang="en-US" sz="3600" b="1" dirty="0"/>
            </a:br>
            <a:r>
              <a:rPr lang="en-US" sz="3600" b="1" i="1" u="sng" dirty="0">
                <a:solidFill>
                  <a:srgbClr val="0070C0"/>
                </a:solidFill>
              </a:rPr>
              <a:t>ALWAYS READ THE BOARD FIRST </a:t>
            </a:r>
            <a:r>
              <a:rPr lang="en-US" sz="3600" b="1" i="1" u="sng" dirty="0">
                <a:solidFill>
                  <a:srgbClr val="0070C0"/>
                </a:solidFill>
                <a:sym typeface="Wingdings" panose="05000000000000000000" pitchFamily="2" charset="2"/>
              </a:rPr>
              <a:t> </a:t>
            </a:r>
            <a:br>
              <a:rPr lang="en-US" sz="3600" b="1" dirty="0"/>
            </a:br>
            <a:r>
              <a:rPr lang="en-US" sz="2700" b="1" dirty="0"/>
              <a:t>1) Come in and find your seat. If you have any paperwork to return, please get it out and have it ready on your desk. Thanks!</a:t>
            </a:r>
            <a:br>
              <a:rPr lang="en-US" sz="2700" b="1" dirty="0"/>
            </a:br>
            <a:r>
              <a:rPr lang="en-US" sz="2700" b="1" dirty="0"/>
              <a:t> </a:t>
            </a:r>
            <a:br>
              <a:rPr lang="en-US" sz="4000" dirty="0"/>
            </a:br>
            <a:r>
              <a:rPr lang="en-US" sz="2700" b="1" dirty="0"/>
              <a:t>2) You need a pencil or pen today; make sure your pencil is sharpened.</a:t>
            </a:r>
            <a:br>
              <a:rPr lang="en-US" sz="2700" b="1" dirty="0"/>
            </a:br>
            <a:br>
              <a:rPr lang="en-US" sz="2700" b="1" dirty="0"/>
            </a:br>
            <a:r>
              <a:rPr lang="en-US" sz="2700" b="1" dirty="0"/>
              <a:t>4) When the announcements come on, you should be quiet, still, and listening. </a:t>
            </a:r>
            <a:br>
              <a:rPr lang="en-US" sz="2700" b="1" dirty="0">
                <a:sym typeface="Wingdings" panose="05000000000000000000" pitchFamily="2" charset="2"/>
              </a:rPr>
            </a:br>
            <a:br>
              <a:rPr lang="en-US" sz="2700" b="1" dirty="0">
                <a:sym typeface="Wingdings" panose="05000000000000000000" pitchFamily="2" charset="2"/>
              </a:rPr>
            </a:br>
            <a:r>
              <a:rPr lang="en-US" sz="2700" b="1" dirty="0">
                <a:sym typeface="Wingdings" panose="05000000000000000000" pitchFamily="2" charset="2"/>
              </a:rPr>
              <a:t>5) When announcements are finished, we will move on. </a:t>
            </a:r>
            <a:br>
              <a:rPr lang="en-US" sz="2700" b="1" dirty="0">
                <a:sym typeface="Wingdings" panose="05000000000000000000" pitchFamily="2" charset="2"/>
              </a:rPr>
            </a:br>
            <a:br>
              <a:rPr lang="en-US" sz="2700" b="1" dirty="0">
                <a:sym typeface="Wingdings" panose="05000000000000000000" pitchFamily="2" charset="2"/>
              </a:rPr>
            </a:br>
            <a:br>
              <a:rPr lang="en-US" sz="2700" b="1" dirty="0">
                <a:sym typeface="Wingdings" panose="05000000000000000000" pitchFamily="2" charset="2"/>
              </a:rPr>
            </a:br>
            <a:br>
              <a:rPr lang="en-US" sz="2700" b="1" dirty="0">
                <a:sym typeface="Wingdings" panose="05000000000000000000" pitchFamily="2" charset="2"/>
              </a:rPr>
            </a:br>
            <a:endParaRPr lang="en-US" dirty="0"/>
          </a:p>
        </p:txBody>
      </p:sp>
      <p:pic>
        <p:nvPicPr>
          <p:cNvPr id="5"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368625">
            <a:off x="-179123" y="385588"/>
            <a:ext cx="3985079" cy="1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968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a:lnSpc>
                <a:spcPct val="100000"/>
              </a:lnSpc>
            </a:pP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4400" b="1" dirty="0"/>
            </a:br>
            <a:br>
              <a:rPr lang="en-US" sz="4400" b="1" dirty="0"/>
            </a:br>
            <a:br>
              <a:rPr lang="en-US" sz="4400" b="1" dirty="0"/>
            </a:br>
            <a:br>
              <a:rPr lang="en-US" sz="4400" b="1" dirty="0"/>
            </a:br>
            <a:br>
              <a:rPr lang="en-US" sz="4400" b="1" dirty="0"/>
            </a:br>
            <a:br>
              <a:rPr lang="en-US" sz="4400" b="1" dirty="0"/>
            </a:br>
            <a:r>
              <a:rPr lang="en-US" sz="4400" b="1" u="sng" dirty="0">
                <a:solidFill>
                  <a:srgbClr val="7030A0"/>
                </a:solidFill>
              </a:rPr>
              <a:t>Tuesday, September 5, 2017</a:t>
            </a:r>
            <a:br>
              <a:rPr lang="en-US" sz="2700" b="1" dirty="0"/>
            </a:b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on your desk when the late bell rings!</a:t>
            </a: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r>
              <a:rPr lang="en-US" sz="2700" dirty="0"/>
              <a:t>1) If you have paper work to return, please get it out and turn it in to the box next to the phone.</a:t>
            </a:r>
            <a:br>
              <a:rPr lang="en-US" sz="2700" dirty="0"/>
            </a:br>
            <a:br>
              <a:rPr lang="en-US" sz="2700" dirty="0"/>
            </a:br>
            <a:r>
              <a:rPr lang="en-US" sz="2700" b="1" dirty="0"/>
              <a:t>2) Bellwork for today is Tuesday bellwork!</a:t>
            </a:r>
            <a:br>
              <a:rPr lang="en-US" sz="2700" b="1" dirty="0"/>
            </a:br>
            <a:br>
              <a:rPr lang="en-US" sz="2700" b="1" dirty="0"/>
            </a:br>
            <a:r>
              <a:rPr lang="en-US" sz="2700" dirty="0"/>
              <a:t>3) Folders for library: You must have a folder to keep in this class and put your barcode on. If you have a folder, go get it or get it out. If you do not, please choose one from the gray crate on the white table. Bring your folder to Ms. L, borrow a sharpie, and put your name on the front.</a:t>
            </a:r>
            <a:br>
              <a:rPr lang="en-US" sz="2700" dirty="0"/>
            </a:br>
            <a:r>
              <a:rPr lang="en-US" sz="2700" b="1" dirty="0"/>
              <a:t>Library today!! You must check out a book for SSR. Bring this book with you to class every single day!</a:t>
            </a:r>
            <a:br>
              <a:rPr lang="en-US" sz="2700" b="1" dirty="0"/>
            </a:br>
            <a:br>
              <a:rPr lang="en-US" sz="2700" b="1" dirty="0"/>
            </a:br>
            <a:r>
              <a:rPr lang="en-US" sz="2700" b="1" dirty="0"/>
              <a:t>4) Get out your identity square and get to work! This assignment is due by the end of class on Wednesday. If you have already finished, bring your work with your rubric to Ms. L, and get your new assignment.</a:t>
            </a:r>
            <a:endParaRPr lang="en-US" sz="2700" dirty="0"/>
          </a:p>
        </p:txBody>
      </p:sp>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90354">
            <a:off x="-192446" y="178870"/>
            <a:ext cx="2932346" cy="1289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883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0" y="0"/>
            <a:ext cx="12191999" cy="666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Tuesday’s Bellwork: Vocabulary in context</a:t>
            </a:r>
            <a:b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en-US" altLang="en-US" sz="2600" dirty="0">
                <a:latin typeface="Calibri" panose="020F0502020204030204" pitchFamily="34" charset="0"/>
                <a:ea typeface="Calibri" panose="020F0502020204030204" pitchFamily="34" charset="0"/>
                <a:cs typeface="Times New Roman" panose="02020603050405020304" pitchFamily="18" charset="0"/>
              </a:rPr>
            </a:b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must not fear. Fear is the mind-killer. Fear is the little-death that brings total </a:t>
            </a:r>
            <a:r>
              <a:rPr kumimoji="0" lang="en-US" altLang="en-US" sz="2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obliteration</a:t>
            </a: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 will face my fear and </a:t>
            </a:r>
            <a:r>
              <a:rPr kumimoji="0" lang="en-US" altLang="en-US" sz="26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a:t>
            </a: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allow it to destroy me. I will permit it to pass over me and through me. And when it has gone past I will turn the inner eye to see its path. Where the fear has gone there will be nothing. Only I will remain.</a:t>
            </a:r>
            <a:endParaRPr kumimoji="0" lang="en-US"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Excerpt from </a:t>
            </a:r>
            <a:r>
              <a:rPr kumimoji="0" lang="en-US" altLang="en-US" sz="26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Dune</a:t>
            </a: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by Frank Herbert </a:t>
            </a:r>
            <a:b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Obliteration</a:t>
            </a: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means:</a:t>
            </a:r>
            <a:endParaRPr kumimoji="0" lang="en-US"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a:t>
            </a:r>
            <a:r>
              <a:rPr lang="en-US" altLang="en-US" sz="2600" dirty="0">
                <a:latin typeface="Calibri" panose="020F0502020204030204" pitchFamily="34" charset="0"/>
                <a:ea typeface="Calibri" panose="020F0502020204030204" pitchFamily="34" charset="0"/>
                <a:cs typeface="Times New Roman" panose="02020603050405020304" pitchFamily="18" charset="0"/>
              </a:rPr>
              <a:t>______</a:t>
            </a:r>
            <a:br>
              <a:rPr lang="en-US" altLang="en-US" sz="2600" dirty="0">
                <a:latin typeface="Calibri" panose="020F0502020204030204" pitchFamily="34" charset="0"/>
                <a:ea typeface="Calibri" panose="020F0502020204030204" pitchFamily="34" charset="0"/>
                <a:cs typeface="Times New Roman" panose="02020603050405020304" pitchFamily="18" charset="0"/>
              </a:rPr>
            </a:br>
            <a:br>
              <a:rPr lang="en-US" altLang="en-US" sz="2600" dirty="0">
                <a:latin typeface="Calibri" panose="020F0502020204030204" pitchFamily="34" charset="0"/>
                <a:ea typeface="Calibri" panose="020F0502020204030204" pitchFamily="34" charset="0"/>
                <a:cs typeface="Times New Roman" panose="02020603050405020304" pitchFamily="18" charset="0"/>
              </a:rPr>
            </a:br>
            <a:r>
              <a:rPr kumimoji="0" lang="en-US" altLang="en-US" sz="2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know this because</a:t>
            </a:r>
            <a:r>
              <a:rPr kumimoji="0" lang="en-US" altLang="en-US" sz="2600" b="1" i="0" u="none" strike="noStrike" cap="none" normalizeH="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(must use textual evidence!!):</a:t>
            </a:r>
            <a:r>
              <a:rPr kumimoji="0" lang="en-US" altLang="en-US" sz="2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4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32422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a:lnSpc>
                <a:spcPct val="100000"/>
              </a:lnSpc>
            </a:pP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4400" b="1" dirty="0"/>
            </a:br>
            <a:br>
              <a:rPr lang="en-US" sz="4400" b="1" dirty="0"/>
            </a:br>
            <a:br>
              <a:rPr lang="en-US" sz="4400" b="1" dirty="0"/>
            </a:br>
            <a:br>
              <a:rPr lang="en-US" sz="4400" b="1" dirty="0"/>
            </a:br>
            <a:br>
              <a:rPr lang="en-US" sz="4400" b="1" dirty="0"/>
            </a:br>
            <a:br>
              <a:rPr lang="en-US" sz="4400" b="1" dirty="0"/>
            </a:br>
            <a:r>
              <a:rPr lang="en-US" sz="4400" b="1" u="sng" dirty="0">
                <a:solidFill>
                  <a:srgbClr val="7030A0"/>
                </a:solidFill>
              </a:rPr>
              <a:t>Wednesday, September 6, 2017</a:t>
            </a:r>
            <a:br>
              <a:rPr lang="en-US" sz="2700" b="1" dirty="0"/>
            </a:b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on your desk when the late bell rings!</a:t>
            </a: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r>
              <a:rPr lang="en-US" sz="2700" dirty="0"/>
              <a:t>1) If you have paper work to return, please get it out and turn it in to the box next to the phone.</a:t>
            </a:r>
            <a:br>
              <a:rPr lang="en-US" sz="2700" dirty="0"/>
            </a:br>
            <a:br>
              <a:rPr lang="en-US" sz="2700" dirty="0"/>
            </a:br>
            <a:r>
              <a:rPr lang="en-US" sz="2700" b="1" dirty="0"/>
              <a:t>2) Bellwork: Rebus Puzzles</a:t>
            </a:r>
            <a:br>
              <a:rPr lang="en-US" sz="2700" b="1" dirty="0"/>
            </a:br>
            <a:br>
              <a:rPr lang="en-US" sz="2700" b="1" dirty="0"/>
            </a:br>
            <a:r>
              <a:rPr lang="en-US" sz="2700" dirty="0"/>
              <a:t>3) Get out your identity square and get to work! This assignment is due by the end of class today. If you have already finished, bring your work with your rubric to Ms. L, and get your new assignment.</a:t>
            </a:r>
            <a:br>
              <a:rPr lang="en-US" sz="2700" dirty="0"/>
            </a:br>
            <a:r>
              <a:rPr lang="en-US" sz="2700" b="1" dirty="0"/>
              <a:t>4) IF the entire class is finished, we will begin presentations. </a:t>
            </a:r>
            <a:br>
              <a:rPr lang="en-US" sz="2700" dirty="0"/>
            </a:br>
            <a:r>
              <a:rPr lang="en-US" sz="2200" b="1" i="1" dirty="0">
                <a:solidFill>
                  <a:srgbClr val="0070C0"/>
                </a:solidFill>
              </a:rPr>
              <a:t>PRESENTATIONS WILL CONSIST OF: </a:t>
            </a:r>
            <a:br>
              <a:rPr lang="en-US" sz="2200" b="1" i="1" dirty="0">
                <a:solidFill>
                  <a:srgbClr val="0070C0"/>
                </a:solidFill>
              </a:rPr>
            </a:br>
            <a:r>
              <a:rPr lang="en-US" sz="2200" b="1" i="1" dirty="0">
                <a:solidFill>
                  <a:srgbClr val="0070C0"/>
                </a:solidFill>
              </a:rPr>
              <a:t>STANDING UP AT YOUR DESK</a:t>
            </a:r>
            <a:br>
              <a:rPr lang="en-US" sz="2200" b="1" i="1" dirty="0">
                <a:solidFill>
                  <a:srgbClr val="0070C0"/>
                </a:solidFill>
              </a:rPr>
            </a:br>
            <a:r>
              <a:rPr lang="en-US" sz="2200" b="1" i="1" dirty="0">
                <a:solidFill>
                  <a:srgbClr val="0070C0"/>
                </a:solidFill>
              </a:rPr>
              <a:t>IF YOUR BACK IS TO ANYONE IN CLASS, FIND A PLACE TO STAND WHERE IT ISN’T</a:t>
            </a:r>
            <a:br>
              <a:rPr lang="en-US" sz="2200" b="1" i="1" dirty="0">
                <a:solidFill>
                  <a:srgbClr val="0070C0"/>
                </a:solidFill>
              </a:rPr>
            </a:br>
            <a:r>
              <a:rPr lang="en-US" sz="2200" b="1" i="1" dirty="0">
                <a:solidFill>
                  <a:srgbClr val="0070C0"/>
                </a:solidFill>
              </a:rPr>
              <a:t>TELL US YOUR NAME, SHOW US YOUR SQUARE, AND EXPLAIN WHAT IS ON IT AND WHAT IT SYMBOLIZES ABOUT YOU.</a:t>
            </a:r>
            <a:br>
              <a:rPr lang="en-US" sz="2200" b="1" i="1" dirty="0">
                <a:solidFill>
                  <a:srgbClr val="0070C0"/>
                </a:solidFill>
              </a:rPr>
            </a:br>
            <a:r>
              <a:rPr lang="en-US" sz="2200" b="1" i="1" dirty="0">
                <a:solidFill>
                  <a:srgbClr val="0070C0"/>
                </a:solidFill>
              </a:rPr>
              <a:t>THE END </a:t>
            </a:r>
            <a:r>
              <a:rPr lang="en-US" sz="2200" b="1" i="1" dirty="0">
                <a:solidFill>
                  <a:srgbClr val="0070C0"/>
                </a:solidFill>
                <a:sym typeface="Wingdings" panose="05000000000000000000" pitchFamily="2" charset="2"/>
              </a:rPr>
              <a:t> </a:t>
            </a:r>
            <a:endParaRPr lang="en-US" sz="2200" b="1" i="1" dirty="0">
              <a:solidFill>
                <a:srgbClr val="0070C0"/>
              </a:solidFill>
            </a:endParaRPr>
          </a:p>
        </p:txBody>
      </p:sp>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90354">
            <a:off x="-192446" y="178870"/>
            <a:ext cx="2932346" cy="1289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833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48139" y="304800"/>
            <a:ext cx="9660835" cy="6453809"/>
          </a:xfrm>
          <a:prstGeom prst="rect">
            <a:avLst/>
          </a:prstGeom>
        </p:spPr>
      </p:pic>
    </p:spTree>
    <p:extLst>
      <p:ext uri="{BB962C8B-B14F-4D97-AF65-F5344CB8AC3E}">
        <p14:creationId xmlns:p14="http://schemas.microsoft.com/office/powerpoint/2010/main" val="3701284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a:lnSpc>
                <a:spcPct val="100000"/>
              </a:lnSpc>
            </a:pP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r>
              <a:rPr lang="en-US" sz="4400" b="1" u="sng" dirty="0">
                <a:solidFill>
                  <a:srgbClr val="7030A0"/>
                </a:solidFill>
              </a:rPr>
              <a:t>THURSDAY, September 7, 2017</a:t>
            </a: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on your desk when the late bell rings!</a:t>
            </a: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r>
              <a:rPr lang="en-US" sz="2700" dirty="0"/>
              <a:t>1) If you have paper work to return, please get it out and turn it in to the box next to the phone.</a:t>
            </a:r>
            <a:br>
              <a:rPr lang="en-US" sz="2700" dirty="0"/>
            </a:br>
            <a:br>
              <a:rPr lang="en-US" sz="2700" dirty="0"/>
            </a:br>
            <a:r>
              <a:rPr lang="en-US" sz="2700" b="1" dirty="0"/>
              <a:t>2) Bellwork: Captioning</a:t>
            </a:r>
            <a:br>
              <a:rPr lang="en-US" sz="2700" b="1" dirty="0"/>
            </a:br>
            <a:br>
              <a:rPr lang="en-US" sz="2700" b="1" dirty="0"/>
            </a:br>
            <a:r>
              <a:rPr lang="en-US" sz="2700" dirty="0"/>
              <a:t>3) Today you will take the 8</a:t>
            </a:r>
            <a:r>
              <a:rPr lang="en-US" sz="2700" baseline="30000" dirty="0"/>
              <a:t>th</a:t>
            </a:r>
            <a:r>
              <a:rPr lang="en-US" sz="2700" dirty="0"/>
              <a:t> grade diagnostic exam. This assignment is used to show your teacher what you know and what you need to know as we move forward. Try your best! What you show about what skills you have determines how your learning goes into the future!</a:t>
            </a:r>
            <a:br>
              <a:rPr lang="en-US" sz="2700" dirty="0"/>
            </a:br>
            <a:br>
              <a:rPr lang="en-US" sz="2700" dirty="0"/>
            </a:br>
            <a:r>
              <a:rPr lang="en-US" sz="2700" b="1" dirty="0"/>
              <a:t>4) If we have time, we will begin presentations (If we don’t do them today, we will do them on Monday).</a:t>
            </a:r>
            <a:br>
              <a:rPr lang="en-US" sz="2700" b="1" dirty="0"/>
            </a:br>
            <a:br>
              <a:rPr lang="en-US" sz="2700" dirty="0"/>
            </a:br>
            <a:r>
              <a:rPr lang="en-US" sz="2200" b="1" i="1" dirty="0">
                <a:solidFill>
                  <a:srgbClr val="0070C0"/>
                </a:solidFill>
              </a:rPr>
              <a:t>PRESENTATIONS WILL CONSIST OF: </a:t>
            </a:r>
            <a:br>
              <a:rPr lang="en-US" sz="2200" b="1" i="1" dirty="0">
                <a:solidFill>
                  <a:srgbClr val="0070C0"/>
                </a:solidFill>
              </a:rPr>
            </a:br>
            <a:r>
              <a:rPr lang="en-US" sz="2200" b="1" i="1" dirty="0">
                <a:solidFill>
                  <a:srgbClr val="0070C0"/>
                </a:solidFill>
              </a:rPr>
              <a:t>STANDING UP AT YOUR DESK</a:t>
            </a:r>
            <a:br>
              <a:rPr lang="en-US" sz="2200" b="1" i="1" dirty="0">
                <a:solidFill>
                  <a:srgbClr val="0070C0"/>
                </a:solidFill>
              </a:rPr>
            </a:br>
            <a:r>
              <a:rPr lang="en-US" sz="2200" b="1" i="1" dirty="0">
                <a:solidFill>
                  <a:srgbClr val="0070C0"/>
                </a:solidFill>
              </a:rPr>
              <a:t>IF YOUR BACK IS TO ANYONE IN CLASS, FIND A PLACE TO STAND WHERE IT ISN’T</a:t>
            </a:r>
            <a:br>
              <a:rPr lang="en-US" sz="2200" b="1" i="1" dirty="0">
                <a:solidFill>
                  <a:srgbClr val="0070C0"/>
                </a:solidFill>
              </a:rPr>
            </a:br>
            <a:r>
              <a:rPr lang="en-US" sz="2200" b="1" i="1" dirty="0">
                <a:solidFill>
                  <a:srgbClr val="0070C0"/>
                </a:solidFill>
              </a:rPr>
              <a:t>TELL US YOUR NAME, SHOW US YOUR SQUARE, AND EXPLAIN WHAT IS ON IT AND WHAT IT SYMBOLIZES ABOUT YOU.</a:t>
            </a:r>
            <a:br>
              <a:rPr lang="en-US" sz="2200" b="1" i="1" dirty="0">
                <a:solidFill>
                  <a:srgbClr val="0070C0"/>
                </a:solidFill>
              </a:rPr>
            </a:br>
            <a:r>
              <a:rPr lang="en-US" sz="2200" b="1" i="1" dirty="0">
                <a:solidFill>
                  <a:srgbClr val="0070C0"/>
                </a:solidFill>
              </a:rPr>
              <a:t>THE END </a:t>
            </a:r>
            <a:r>
              <a:rPr lang="en-US" sz="2200" b="1" i="1" dirty="0">
                <a:solidFill>
                  <a:srgbClr val="0070C0"/>
                </a:solidFill>
                <a:sym typeface="Wingdings" panose="05000000000000000000" pitchFamily="2" charset="2"/>
              </a:rPr>
              <a:t> </a:t>
            </a:r>
            <a:endParaRPr lang="en-US" sz="2200" b="1" i="1" dirty="0">
              <a:solidFill>
                <a:srgbClr val="0070C0"/>
              </a:solidFill>
            </a:endParaRPr>
          </a:p>
        </p:txBody>
      </p:sp>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87733">
            <a:off x="-90383" y="235257"/>
            <a:ext cx="1624245" cy="739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920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6017" y="-124001"/>
            <a:ext cx="12192000" cy="2769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056" rIns="457056" bIns="45705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Think of writing captions like creating memes.</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The difference is, if the ‘meme’ is good, people will want to read the story that goes with it!  This is called the loop. Captions don’t tell the whole story, but intrigues the reader and makes them want to read more. They can be serious, funny, mysterious, etc., but they should give enough info to guess what’s going on without just telling us what is obvious.</a:t>
            </a:r>
            <a:endParaRPr kumimoji="0" lang="en-US" altLang="en-US" sz="20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Write a caption here for the picture (if it sounds like a meme, that’s ok!):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Image result for pictures to caption"/>
          <p:cNvPicPr/>
          <p:nvPr/>
        </p:nvPicPr>
        <p:blipFill rotWithShape="1">
          <a:blip r:embed="rId2">
            <a:extLst>
              <a:ext uri="{28A0092B-C50C-407E-A947-70E740481C1C}">
                <a14:useLocalDpi xmlns:a14="http://schemas.microsoft.com/office/drawing/2010/main" val="0"/>
              </a:ext>
            </a:extLst>
          </a:blip>
          <a:srcRect t="13715" b="12848"/>
          <a:stretch/>
        </p:blipFill>
        <p:spPr bwMode="auto">
          <a:xfrm>
            <a:off x="379828" y="2486391"/>
            <a:ext cx="4894971" cy="397067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8815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a:lnSpc>
                <a:spcPct val="100000"/>
              </a:lnSpc>
            </a:pP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r>
              <a:rPr lang="en-US" sz="4400" b="1" u="sng" dirty="0">
                <a:solidFill>
                  <a:srgbClr val="7030A0"/>
                </a:solidFill>
              </a:rPr>
              <a:t>Friday, September 8, 2017</a:t>
            </a:r>
            <a:br>
              <a:rPr lang="en-US" sz="2700" b="1" dirty="0"/>
            </a:b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on your desk when the late bell rings!</a:t>
            </a: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r>
              <a:rPr lang="en-US" sz="2700" dirty="0"/>
              <a:t>1) If you have paper work to return, please get it out and turn it in to the box next to the phone.</a:t>
            </a:r>
            <a:br>
              <a:rPr lang="en-US" sz="2700" dirty="0"/>
            </a:br>
            <a:br>
              <a:rPr lang="en-US" sz="2700" dirty="0"/>
            </a:br>
            <a:r>
              <a:rPr lang="en-US" sz="2700" b="1" dirty="0"/>
              <a:t>2) Bellwork: Quizlet Live (get out your laptop and go to Quizlet live and sign up) 10 minutes</a:t>
            </a:r>
            <a:br>
              <a:rPr lang="en-US" sz="2700" b="1" dirty="0"/>
            </a:br>
            <a:br>
              <a:rPr lang="en-US" sz="2700" dirty="0"/>
            </a:br>
            <a:r>
              <a:rPr lang="en-US" sz="2700" dirty="0"/>
              <a:t>DO NOT DO THE NEXT STUFF WITHOUT MS.L </a:t>
            </a:r>
            <a:br>
              <a:rPr lang="en-US" sz="2700" dirty="0"/>
            </a:br>
            <a:r>
              <a:rPr lang="en-US" sz="2700" b="1" dirty="0"/>
              <a:t>4) Book Chats: </a:t>
            </a:r>
            <a:br>
              <a:rPr lang="en-US" sz="2700" b="1" dirty="0"/>
            </a:br>
            <a:r>
              <a:rPr lang="en-US" sz="2700" b="1" dirty="0"/>
              <a:t>a) Get out your reading log! Yup, that’s today!! </a:t>
            </a:r>
            <a:br>
              <a:rPr lang="en-US" sz="2700" b="1" dirty="0"/>
            </a:br>
            <a:r>
              <a:rPr lang="en-US" sz="2700" b="1" dirty="0"/>
              <a:t>b) Go to Ms. L’s website (you have it bookmarked)</a:t>
            </a:r>
            <a:br>
              <a:rPr lang="en-US" sz="2700" b="1" dirty="0"/>
            </a:br>
            <a:r>
              <a:rPr lang="en-US" sz="2700" b="1" dirty="0"/>
              <a:t>c) Click on “Weekly Reading and Friday Book Chats” tab</a:t>
            </a:r>
            <a:br>
              <a:rPr lang="en-US" sz="2700" b="1" dirty="0"/>
            </a:br>
            <a:r>
              <a:rPr lang="en-US" sz="2700" b="1" dirty="0"/>
              <a:t>d) READ ALL OF THE INSTRUCTIONS ON THE PAGE!!!! </a:t>
            </a:r>
            <a:br>
              <a:rPr lang="en-US" sz="2700" b="1" dirty="0"/>
            </a:br>
            <a:br>
              <a:rPr lang="en-US" sz="2700" b="1" dirty="0"/>
            </a:br>
            <a:r>
              <a:rPr lang="en-US" sz="2700" b="1" dirty="0"/>
              <a:t>MS. L WILL WALK YOU THROUGH THE FIRST CHAT OF THE YEAR AFTER YOU HAVE READ YOUR INSTRUCTIONS</a:t>
            </a:r>
            <a:r>
              <a:rPr lang="en-US" sz="2700" b="1"/>
              <a:t>. </a:t>
            </a:r>
            <a:br>
              <a:rPr lang="en-US" sz="2200" b="1" i="1" dirty="0">
                <a:solidFill>
                  <a:srgbClr val="0070C0"/>
                </a:solidFill>
                <a:sym typeface="Wingdings" panose="05000000000000000000" pitchFamily="2" charset="2"/>
              </a:rPr>
            </a:br>
            <a:endParaRPr lang="en-US" sz="2200" b="1" i="1" dirty="0">
              <a:solidFill>
                <a:srgbClr val="0070C0"/>
              </a:solidFill>
            </a:endParaRPr>
          </a:p>
        </p:txBody>
      </p:sp>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90354">
            <a:off x="-157829" y="78826"/>
            <a:ext cx="2608596" cy="1289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69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6113" y="0"/>
            <a:ext cx="9139774" cy="6858000"/>
          </a:xfrm>
          <a:prstGeom prst="rect">
            <a:avLst/>
          </a:prstGeom>
        </p:spPr>
      </p:pic>
    </p:spTree>
    <p:extLst>
      <p:ext uri="{BB962C8B-B14F-4D97-AF65-F5344CB8AC3E}">
        <p14:creationId xmlns:p14="http://schemas.microsoft.com/office/powerpoint/2010/main" val="2846044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113</Words>
  <Application>Microsoft Office PowerPoint</Application>
  <PresentationFormat>Widescreen</PresentationFormat>
  <Paragraphs>13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HOMEROOM  ALWAYS READ THE BOARD FIRST   1) Come in and find your seat. If you have any paperwork to return, please get it out and have it ready on your desk. Thanks!   2) You need a pencil or pen today; make sure your pencil is sharpened.  4) When the announcements come on, you should be quiet, still, and listening.   5) When announcements are finished, we will move on.     </vt:lpstr>
      <vt:lpstr>                       Tuesday, September 5, 2017  Always have a pencil and SSR materials on your desk when the late bell rings!  1) If you have paper work to return, please get it out and turn it in to the box next to the phone.  2) Bellwork for today is Tuesday bellwork!  3) Folders for library: You must have a folder to keep in this class and put your barcode on. If you have a folder, go get it or get it out. If you do not, please choose one from the gray crate on the white table. Bring your folder to Ms. L, borrow a sharpie, and put your name on the front. Library today!! You must check out a book for SSR. Bring this book with you to class every single day!  4) Get out your identity square and get to work! This assignment is due by the end of class on Wednesday. If you have already finished, bring your work with your rubric to Ms. L, and get your new assignment.</vt:lpstr>
      <vt:lpstr>                                         Tuesday’s Bellwork: Vocabulary in context  I must not fear. Fear is the mind-killer. Fear is the little-death that brings total obliteration. I will face my fear and not allow it to destroy me. I will permit it to pass over me and through me. And when it has gone past I will turn the inner eye to see its path. Where the fear has gone there will be nothing. Only I will remain. Excerpt from Dune by Frank Herbert   Obliteration means: ________________________________________________________________________________________________________________________________________________  I know this because (must use textual evidence!!): ________________________________________________________________________________________________________________________________________________________________________________________________________________________   </vt:lpstr>
      <vt:lpstr>                       Wednesday, September 6, 2017  Always have a pencil and SSR materials on your desk when the late bell rings!   1) If you have paper work to return, please get it out and turn it in to the box next to the phone.  2) Bellwork: Rebus Puzzles  3) Get out your identity square and get to work! This assignment is due by the end of class today. If you have already finished, bring your work with your rubric to Ms. L, and get your new assignment. 4) IF the entire class is finished, we will begin presentations.  PRESENTATIONS WILL CONSIST OF:  STANDING UP AT YOUR DESK IF YOUR BACK IS TO ANYONE IN CLASS, FIND A PLACE TO STAND WHERE IT ISN’T TELL US YOUR NAME, SHOW US YOUR SQUARE, AND EXPLAIN WHAT IS ON IT AND WHAT IT SYMBOLIZES ABOUT YOU. THE END  </vt:lpstr>
      <vt:lpstr>PowerPoint Presentation</vt:lpstr>
      <vt:lpstr>                            THURSDAY, September 7, 2017 Always have a pencil and SSR materials on your desk when the late bell rings!  1) If you have paper work to return, please get it out and turn it in to the box next to the phone.  2) Bellwork: Captioning  3) Today you will take the 8th grade diagnostic exam. This assignment is used to show your teacher what you know and what you need to know as we move forward. Try your best! What you show about what skills you have determines how your learning goes into the future!  4) If we have time, we will begin presentations (If we don’t do them today, we will do them on Monday).  PRESENTATIONS WILL CONSIST OF:  STANDING UP AT YOUR DESK IF YOUR BACK IS TO ANYONE IN CLASS, FIND A PLACE TO STAND WHERE IT ISN’T TELL US YOUR NAME, SHOW US YOUR SQUARE, AND EXPLAIN WHAT IS ON IT AND WHAT IT SYMBOLIZES ABOUT YOU. THE END  </vt:lpstr>
      <vt:lpstr>PowerPoint Presentation</vt:lpstr>
      <vt:lpstr>                              Friday, September 8, 2017  Always have a pencil and SSR materials on your desk when the late bell rings!  1) If you have paper work to return, please get it out and turn it in to the box next to the phone.  2) Bellwork: Quizlet Live (get out your laptop and go to Quizlet live and sign up) 10 minutes  DO NOT DO THE NEXT STUFF WITHOUT MS.L  4) Book Chats:  a) Get out your reading log! Yup, that’s today!!  b) Go to Ms. L’s website (you have it bookmarked) c) Click on “Weekly Reading and Friday Book Chats” tab d) READ ALL OF THE INSTRUCTIONS ON THE PAGE!!!!   MS. L WILL WALK YOU THROUGH THE FIRST CHAT OF THE YEAR AFTER YOU HAVE READ YOUR INSTRUCTIONS.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HOMEROOM  ALWAYS READ THE BOARD FIRST   1) Come in and find your seat. If you have any paperwork to return, please get it out and have it ready on your desk. Thanks!   2) You need a pencil or pen today; make sure your pencil is sharpened.  4) When the announcements come on, you should be quiet, still, and listening.   5) When announcements are finished, we will move on.</dc:title>
  <dc:creator>Krista Langlois</dc:creator>
  <cp:lastModifiedBy>Krista Langlois</cp:lastModifiedBy>
  <cp:revision>8</cp:revision>
  <dcterms:created xsi:type="dcterms:W3CDTF">2017-09-04T15:15:56Z</dcterms:created>
  <dcterms:modified xsi:type="dcterms:W3CDTF">2017-09-08T14:23:09Z</dcterms:modified>
</cp:coreProperties>
</file>