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63" r:id="rId5"/>
    <p:sldId id="259" r:id="rId6"/>
    <p:sldId id="267" r:id="rId7"/>
    <p:sldId id="266" r:id="rId8"/>
    <p:sldId id="260" r:id="rId9"/>
    <p:sldId id="264" r:id="rId10"/>
    <p:sldId id="261" r:id="rId11"/>
    <p:sldId id="265"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65365F-98DB-49B8-A60C-9E3CCF6E644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72539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355171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8258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65365F-98DB-49B8-A60C-9E3CCF6E644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401221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65365F-98DB-49B8-A60C-9E3CCF6E644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429353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65365F-98DB-49B8-A60C-9E3CCF6E644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80364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65365F-98DB-49B8-A60C-9E3CCF6E6446}"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15312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65365F-98DB-49B8-A60C-9E3CCF6E6446}"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155203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5365F-98DB-49B8-A60C-9E3CCF6E6446}"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71696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5365F-98DB-49B8-A60C-9E3CCF6E644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22411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65365F-98DB-49B8-A60C-9E3CCF6E644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794F5-150C-49EB-86F0-C99476F8D1AE}" type="slidenum">
              <a:rPr lang="en-US" smtClean="0"/>
              <a:t>‹#›</a:t>
            </a:fld>
            <a:endParaRPr lang="en-US"/>
          </a:p>
        </p:txBody>
      </p:sp>
    </p:spTree>
    <p:extLst>
      <p:ext uri="{BB962C8B-B14F-4D97-AF65-F5344CB8AC3E}">
        <p14:creationId xmlns:p14="http://schemas.microsoft.com/office/powerpoint/2010/main" val="277402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5365F-98DB-49B8-A60C-9E3CCF6E6446}" type="datetimeFigureOut">
              <a:rPr lang="en-US" smtClean="0"/>
              <a:t>9/11/2017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794F5-150C-49EB-86F0-C99476F8D1AE}" type="slidenum">
              <a:rPr lang="en-US" smtClean="0"/>
              <a:t>‹#›</a:t>
            </a:fld>
            <a:endParaRPr lang="en-US"/>
          </a:p>
        </p:txBody>
      </p:sp>
    </p:spTree>
    <p:extLst>
      <p:ext uri="{BB962C8B-B14F-4D97-AF65-F5344CB8AC3E}">
        <p14:creationId xmlns:p14="http://schemas.microsoft.com/office/powerpoint/2010/main" val="188146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forms/d/e/1FAIpQLScS2NAFCM23XBLjH4cMuBeWwaFTU60e6PN9Cz7ic_uzVAGSVg/viewform?embedded=tr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ommonlit.org/texts/the-treasure-of-lemon-brown/related-medi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63756"/>
            <a:ext cx="12191999" cy="9177130"/>
          </a:xfrm>
        </p:spPr>
        <p:txBody>
          <a:bodyPr>
            <a:normAutofit/>
          </a:bodyPr>
          <a:lstStyle/>
          <a:p>
            <a:r>
              <a:rPr lang="en-US" sz="3600" b="1" dirty="0"/>
              <a:t>HOMEROOM</a:t>
            </a:r>
            <a:br>
              <a:rPr lang="en-US" sz="3600" b="1" dirty="0"/>
            </a:br>
            <a:br>
              <a:rPr lang="en-US" sz="3600" b="1" dirty="0"/>
            </a:br>
            <a:r>
              <a:rPr lang="en-US" sz="3600" b="1" i="1" u="sng" dirty="0">
                <a:solidFill>
                  <a:srgbClr val="0070C0"/>
                </a:solidFill>
              </a:rPr>
              <a:t>ALWAYS READ THE BOARD FIRST </a:t>
            </a:r>
            <a:r>
              <a:rPr lang="en-US" sz="3600" b="1" i="1" u="sng" dirty="0">
                <a:solidFill>
                  <a:srgbClr val="0070C0"/>
                </a:solidFill>
                <a:sym typeface="Wingdings" panose="05000000000000000000" pitchFamily="2" charset="2"/>
              </a:rPr>
              <a:t> </a:t>
            </a:r>
            <a:br>
              <a:rPr lang="en-US" sz="3600" b="1" dirty="0"/>
            </a:br>
            <a:r>
              <a:rPr lang="en-US" sz="2700" b="1" dirty="0"/>
              <a:t>1) Come in and find your seat. If you have any paperwork to return, please get it out and have it ready on your desk. Thanks!</a:t>
            </a:r>
            <a:br>
              <a:rPr lang="en-US" sz="2700" b="1" dirty="0"/>
            </a:br>
            <a:r>
              <a:rPr lang="en-US" sz="2700" b="1" dirty="0"/>
              <a:t> </a:t>
            </a:r>
            <a:br>
              <a:rPr lang="en-US" sz="4000" dirty="0"/>
            </a:br>
            <a:r>
              <a:rPr lang="en-US" sz="2700" b="1" dirty="0"/>
              <a:t>2) You need a pencil or pen today; make sure your pencil is sharpened.</a:t>
            </a:r>
            <a:br>
              <a:rPr lang="en-US" sz="2700" b="1" dirty="0"/>
            </a:br>
            <a:br>
              <a:rPr lang="en-US" sz="2700" b="1" dirty="0"/>
            </a:br>
            <a:r>
              <a:rPr lang="en-US" sz="2700" b="1" dirty="0"/>
              <a:t>4) When the announcements come on, you should be quiet, still, and listening. </a:t>
            </a:r>
            <a:br>
              <a:rPr lang="en-US" sz="2700" b="1" dirty="0">
                <a:sym typeface="Wingdings" panose="05000000000000000000" pitchFamily="2" charset="2"/>
              </a:rPr>
            </a:br>
            <a:br>
              <a:rPr lang="en-US" sz="2700" b="1" dirty="0">
                <a:sym typeface="Wingdings" panose="05000000000000000000" pitchFamily="2" charset="2"/>
              </a:rPr>
            </a:br>
            <a:r>
              <a:rPr lang="en-US" sz="2700" b="1" dirty="0">
                <a:sym typeface="Wingdings" panose="05000000000000000000" pitchFamily="2" charset="2"/>
              </a:rPr>
              <a:t>5) When announcements are finished, we will move on. </a:t>
            </a:r>
            <a:br>
              <a:rPr lang="en-US" sz="2700" b="1" dirty="0">
                <a:sym typeface="Wingdings" panose="05000000000000000000" pitchFamily="2" charset="2"/>
              </a:rPr>
            </a:br>
            <a:br>
              <a:rPr lang="en-US" sz="2700" b="1" dirty="0">
                <a:sym typeface="Wingdings" panose="05000000000000000000" pitchFamily="2" charset="2"/>
              </a:rPr>
            </a:br>
            <a:br>
              <a:rPr lang="en-US" sz="2700" b="1" dirty="0">
                <a:sym typeface="Wingdings" panose="05000000000000000000" pitchFamily="2" charset="2"/>
              </a:rPr>
            </a:br>
            <a:br>
              <a:rPr lang="en-US" sz="2700" b="1" dirty="0">
                <a:sym typeface="Wingdings" panose="05000000000000000000" pitchFamily="2" charset="2"/>
              </a:rPr>
            </a:br>
            <a:endParaRPr lang="en-US" dirty="0"/>
          </a:p>
        </p:txBody>
      </p:sp>
      <p:pic>
        <p:nvPicPr>
          <p:cNvPr id="5"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368625">
            <a:off x="-179123" y="385588"/>
            <a:ext cx="3985079" cy="1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968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6017" y="-124001"/>
            <a:ext cx="12192000" cy="2769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056" rIns="457056" bIns="45705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Think of writing captions like creating memes.</a:t>
            </a: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difference is, if the ‘meme’ is good, people will want to read the story that goes with it!  This is called the loop. Captions don’t tell the whole story, but intrigues the reader and makes them want to read more. They can be serious, funny, mysterious, etc., but they should give enough info to guess what’s going on without just telling us what is obvious.</a:t>
            </a:r>
            <a:endParaRPr kumimoji="0" lang="en-US" altLang="en-US" sz="20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Write a caption here for the picture (if it sounds like a meme, that’s ok!):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descr="C:\Users\8699361289\AppData\Local\Microsoft\Windows\INetCacheContent.Word\pope and doc.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950" y="2228850"/>
            <a:ext cx="11220450" cy="4400549"/>
          </a:xfrm>
          <a:prstGeom prst="rect">
            <a:avLst/>
          </a:prstGeom>
          <a:noFill/>
          <a:ln>
            <a:noFill/>
          </a:ln>
        </p:spPr>
      </p:pic>
    </p:spTree>
    <p:extLst>
      <p:ext uri="{BB962C8B-B14F-4D97-AF65-F5344CB8AC3E}">
        <p14:creationId xmlns:p14="http://schemas.microsoft.com/office/powerpoint/2010/main" val="788150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fontAlgn="ct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Friday, September 8, 2017</a:t>
            </a:r>
            <a:br>
              <a:rPr lang="en-US" sz="2700" b="1" dirty="0"/>
            </a:b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r>
              <a:rPr lang="en-US" sz="2700" dirty="0"/>
              <a:t>Quizlet Code</a:t>
            </a:r>
            <a:br>
              <a:rPr lang="en-US" b="1" dirty="0"/>
            </a:br>
            <a:br>
              <a:rPr lang="en-US" b="1" dirty="0"/>
            </a:br>
            <a:br>
              <a:rPr lang="en-US" sz="2700" dirty="0"/>
            </a:br>
            <a:r>
              <a:rPr lang="en-US" sz="2700" b="1" dirty="0"/>
              <a:t>2) Bellwork: Quizlet Live (get out your laptop and go to Quizlet live and sign up) 10 minutes</a:t>
            </a:r>
            <a:br>
              <a:rPr lang="en-US" sz="2700" b="1" dirty="0"/>
            </a:br>
            <a:br>
              <a:rPr lang="en-US" sz="2700" dirty="0"/>
            </a:br>
            <a:r>
              <a:rPr lang="en-US" sz="2700" dirty="0"/>
              <a:t>DO NOT DO THE NEXT STUFF WITHOUT MS.L </a:t>
            </a:r>
            <a:br>
              <a:rPr lang="en-US" sz="2700" dirty="0"/>
            </a:br>
            <a:r>
              <a:rPr lang="en-US" sz="2700" b="1" dirty="0"/>
              <a:t>4) Book Chats: </a:t>
            </a:r>
            <a:br>
              <a:rPr lang="en-US" sz="2700" b="1" dirty="0"/>
            </a:br>
            <a:r>
              <a:rPr lang="en-US" sz="2700" b="1" dirty="0"/>
              <a:t>a) Get out your reading log! Yup, that’s today!! </a:t>
            </a:r>
            <a:br>
              <a:rPr lang="en-US" sz="2700" b="1" dirty="0"/>
            </a:br>
            <a:r>
              <a:rPr lang="en-US" sz="2700" b="1" dirty="0"/>
              <a:t>b) Go to Ms. L’s website (you have it bookmarked)</a:t>
            </a:r>
            <a:br>
              <a:rPr lang="en-US" sz="2700" b="1" dirty="0"/>
            </a:br>
            <a:r>
              <a:rPr lang="en-US" sz="2700" b="1" dirty="0"/>
              <a:t>c) Click on “Weekly Reading and Friday Book Chats” tab</a:t>
            </a:r>
            <a:br>
              <a:rPr lang="en-US" sz="2700" b="1" dirty="0"/>
            </a:br>
            <a:r>
              <a:rPr lang="en-US" sz="2700" b="1" dirty="0"/>
              <a:t>d) READ ALL OF THE INSTRUCTIONS ON THE PAGE!!!! </a:t>
            </a:r>
            <a:br>
              <a:rPr lang="en-US" sz="2700" b="1" dirty="0"/>
            </a:br>
            <a:br>
              <a:rPr lang="en-US" sz="2700" b="1" dirty="0"/>
            </a:br>
            <a:r>
              <a:rPr lang="en-US" sz="2700" b="1" dirty="0"/>
              <a:t>MS. L WILL WALK YOU THROUGH THE CHAT AFTER YOU HAVE READ YOUR INSTRUCTIONS. </a:t>
            </a:r>
            <a:br>
              <a:rPr lang="en-US" sz="2200" b="1" i="1" dirty="0">
                <a:solidFill>
                  <a:srgbClr val="0070C0"/>
                </a:solidFill>
                <a:sym typeface="Wingdings" panose="05000000000000000000" pitchFamily="2" charset="2"/>
              </a:rPr>
            </a:br>
            <a:endParaRPr lang="en-US" sz="2200" b="1" i="1" dirty="0">
              <a:solidFill>
                <a:srgbClr val="0070C0"/>
              </a:solidFill>
            </a:endParaRPr>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256303" y="-160324"/>
            <a:ext cx="2608596" cy="1289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69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113" y="0"/>
            <a:ext cx="9139774" cy="6858000"/>
          </a:xfrm>
          <a:prstGeom prst="rect">
            <a:avLst/>
          </a:prstGeom>
        </p:spPr>
      </p:pic>
    </p:spTree>
    <p:extLst>
      <p:ext uri="{BB962C8B-B14F-4D97-AF65-F5344CB8AC3E}">
        <p14:creationId xmlns:p14="http://schemas.microsoft.com/office/powerpoint/2010/main" val="284604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r>
              <a:rPr lang="en-US" sz="4400" b="1" u="sng" dirty="0">
                <a:solidFill>
                  <a:srgbClr val="7030A0"/>
                </a:solidFill>
              </a:rPr>
              <a:t>Monday, September 11, 2017</a:t>
            </a: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and your folder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dirty="0"/>
              <a:t>2) </a:t>
            </a:r>
            <a:r>
              <a:rPr lang="en-US" sz="2700" b="1" dirty="0"/>
              <a:t>Get your computer up and running : first check email and sign up for </a:t>
            </a:r>
            <a:r>
              <a:rPr lang="en-US" sz="2700" b="1" dirty="0" err="1"/>
              <a:t>commonlit</a:t>
            </a:r>
            <a:r>
              <a:rPr lang="en-US" sz="2700" b="1" dirty="0"/>
              <a:t>. THEN:</a:t>
            </a:r>
            <a:br>
              <a:rPr lang="en-US" sz="2700" dirty="0"/>
            </a:br>
            <a:br>
              <a:rPr lang="en-US" sz="2700" dirty="0"/>
            </a:br>
            <a:r>
              <a:rPr lang="en-US" sz="2700" b="1" dirty="0"/>
              <a:t>3) Bellwork for today is synonyms and antonyms. </a:t>
            </a:r>
            <a:r>
              <a:rPr lang="en-US" sz="2700" b="1" dirty="0">
                <a:sym typeface="Wingdings" panose="05000000000000000000" pitchFamily="2" charset="2"/>
              </a:rPr>
              <a:t>When finished, move on to number 4 below. YOU HAVE 10 MINUTES ONCE THE LATE BELL RINGS!</a:t>
            </a:r>
            <a:br>
              <a:rPr lang="en-US" sz="2700" b="1" dirty="0"/>
            </a:br>
            <a:br>
              <a:rPr lang="en-US" sz="2700" b="1" dirty="0"/>
            </a:br>
            <a:r>
              <a:rPr lang="en-US" sz="2700" b="1" dirty="0"/>
              <a:t>4) Get out your identity square and look over it. Prepare to present your work.</a:t>
            </a:r>
            <a:br>
              <a:rPr lang="en-US" sz="2700" b="1" dirty="0"/>
            </a:br>
            <a:br>
              <a:rPr lang="en-US" sz="2700" b="1" dirty="0"/>
            </a:br>
            <a:r>
              <a:rPr lang="en-US" sz="2800" b="1" i="1" dirty="0">
                <a:solidFill>
                  <a:srgbClr val="0070C0"/>
                </a:solidFill>
              </a:rPr>
              <a:t>PRESENTATIONS WILL CONSIST OF: </a:t>
            </a:r>
            <a:br>
              <a:rPr lang="en-US" sz="2800" b="1" i="1" dirty="0">
                <a:solidFill>
                  <a:srgbClr val="0070C0"/>
                </a:solidFill>
              </a:rPr>
            </a:br>
            <a:r>
              <a:rPr lang="en-US" sz="2800" b="1" i="1" dirty="0">
                <a:solidFill>
                  <a:srgbClr val="0070C0"/>
                </a:solidFill>
              </a:rPr>
              <a:t>SPEAKING LOUDLY ENOUGH TO BE HEARD, </a:t>
            </a:r>
            <a:r>
              <a:rPr lang="en-US" sz="2800" b="1" i="1" dirty="0">
                <a:solidFill>
                  <a:srgbClr val="0070C0"/>
                </a:solidFill>
              </a:rPr>
              <a:t>STANDING UP AT YOUR DESK</a:t>
            </a:r>
            <a:br>
              <a:rPr lang="en-US" sz="2800" b="1" i="1" dirty="0">
                <a:solidFill>
                  <a:srgbClr val="0070C0"/>
                </a:solidFill>
              </a:rPr>
            </a:br>
            <a:r>
              <a:rPr lang="en-US" sz="2800" b="1" i="1" dirty="0">
                <a:solidFill>
                  <a:srgbClr val="0070C0"/>
                </a:solidFill>
              </a:rPr>
              <a:t>(IF YOUR BACK IS TO ANYONE IN CLASS, FIND A PLACE TO STAND WHERE IT ISN’T)</a:t>
            </a:r>
            <a:br>
              <a:rPr lang="en-US" sz="2800" b="1" i="1" dirty="0">
                <a:solidFill>
                  <a:srgbClr val="0070C0"/>
                </a:solidFill>
              </a:rPr>
            </a:br>
            <a:r>
              <a:rPr lang="en-US" sz="2800" b="1" i="1" dirty="0">
                <a:solidFill>
                  <a:srgbClr val="0070C0"/>
                </a:solidFill>
              </a:rPr>
              <a:t>TELL US YOUR NAME, SHOW US YOUR SQUARE, AND EXPLAIN WHAT IS ON IT AND WHAT IT SYMBOLIZES ABOUT YOU.</a:t>
            </a:r>
            <a:br>
              <a:rPr lang="en-US" sz="2800" b="1" i="1" dirty="0">
                <a:solidFill>
                  <a:srgbClr val="0070C0"/>
                </a:solidFill>
              </a:rPr>
            </a:br>
            <a:r>
              <a:rPr lang="en-US" sz="2800" b="1" i="1" dirty="0">
                <a:solidFill>
                  <a:srgbClr val="0070C0"/>
                </a:solidFill>
              </a:rPr>
              <a:t>THE END </a:t>
            </a:r>
            <a:r>
              <a:rPr lang="en-US" sz="2800" b="1" i="1" dirty="0">
                <a:solidFill>
                  <a:srgbClr val="0070C0"/>
                </a:solidFill>
                <a:sym typeface="Wingdings" panose="05000000000000000000" pitchFamily="2" charset="2"/>
              </a:rPr>
              <a:t></a:t>
            </a:r>
            <a:endParaRPr lang="en-US" sz="2700" dirty="0"/>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41421" y="138126"/>
            <a:ext cx="1798580" cy="756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883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73" y="0"/>
            <a:ext cx="11781183" cy="6858000"/>
          </a:xfrm>
        </p:spPr>
        <p:txBody>
          <a:bodyPr>
            <a:normAutofit fontScale="90000"/>
          </a:bodyPr>
          <a:lstStyle/>
          <a:p>
            <a:pPr algn="ctr"/>
            <a:r>
              <a:rPr lang="en-US" sz="4000" b="1" u="sng" dirty="0">
                <a:solidFill>
                  <a:srgbClr val="7030A0"/>
                </a:solidFill>
              </a:rPr>
              <a:t>PRESENTATION GUIDELINES</a:t>
            </a:r>
            <a:br>
              <a:rPr lang="en-US" sz="4000" b="1" i="1" dirty="0">
                <a:solidFill>
                  <a:srgbClr val="0070C0"/>
                </a:solidFill>
              </a:rPr>
            </a:br>
            <a:r>
              <a:rPr lang="en-US" sz="4000" b="1" i="1" dirty="0">
                <a:solidFill>
                  <a:srgbClr val="0070C0"/>
                </a:solidFill>
              </a:rPr>
              <a:t>1) Stand so your back is not to anyone.</a:t>
            </a:r>
            <a:br>
              <a:rPr lang="en-US" sz="4000" b="1" i="1" dirty="0">
                <a:solidFill>
                  <a:srgbClr val="0070C0"/>
                </a:solidFill>
              </a:rPr>
            </a:br>
            <a:r>
              <a:rPr lang="en-US" sz="4000" b="1" i="1" dirty="0">
                <a:solidFill>
                  <a:srgbClr val="0070C0"/>
                </a:solidFill>
              </a:rPr>
              <a:t>2) Introduce yourself with your name.</a:t>
            </a:r>
            <a:br>
              <a:rPr lang="en-US" sz="4000" b="1" i="1" dirty="0">
                <a:solidFill>
                  <a:srgbClr val="0070C0"/>
                </a:solidFill>
              </a:rPr>
            </a:br>
            <a:r>
              <a:rPr lang="en-US" sz="4000" b="1" i="1" dirty="0">
                <a:solidFill>
                  <a:srgbClr val="0070C0"/>
                </a:solidFill>
              </a:rPr>
              <a:t>3) Point out each symbol on your square, one at a time, and explain:</a:t>
            </a:r>
            <a:br>
              <a:rPr lang="en-US" sz="4000" b="1" i="1" dirty="0">
                <a:solidFill>
                  <a:srgbClr val="0070C0"/>
                </a:solidFill>
              </a:rPr>
            </a:br>
            <a:br>
              <a:rPr lang="en-US" b="1" i="1" dirty="0">
                <a:solidFill>
                  <a:srgbClr val="0070C0"/>
                </a:solidFill>
              </a:rPr>
            </a:br>
            <a:r>
              <a:rPr lang="en-US" b="1" i="1" dirty="0">
                <a:solidFill>
                  <a:srgbClr val="00B050"/>
                </a:solidFill>
              </a:rPr>
              <a:t>a) What it is and what category it’s in</a:t>
            </a:r>
            <a:br>
              <a:rPr lang="en-US" b="1" i="1" dirty="0">
                <a:solidFill>
                  <a:srgbClr val="00B050"/>
                </a:solidFill>
              </a:rPr>
            </a:br>
            <a:r>
              <a:rPr lang="en-US" b="1" i="1" dirty="0">
                <a:solidFill>
                  <a:srgbClr val="00B050"/>
                </a:solidFill>
              </a:rPr>
              <a:t>b) What it stands for about your identity</a:t>
            </a:r>
            <a:br>
              <a:rPr lang="en-US" b="1" i="1" dirty="0">
                <a:solidFill>
                  <a:srgbClr val="0070C0"/>
                </a:solidFill>
              </a:rPr>
            </a:br>
            <a:br>
              <a:rPr lang="en-US" b="1" i="1" dirty="0">
                <a:solidFill>
                  <a:srgbClr val="0070C0"/>
                </a:solidFill>
              </a:rPr>
            </a:br>
            <a:r>
              <a:rPr lang="en-US" b="1" i="1" dirty="0">
                <a:solidFill>
                  <a:srgbClr val="0070C0"/>
                </a:solidFill>
              </a:rPr>
              <a:t>SPEAK LOUDLY ENOUGH FOR THE ROOM TO HEAR YOU</a:t>
            </a:r>
            <a:br>
              <a:rPr lang="en-US" b="1" i="1" dirty="0">
                <a:solidFill>
                  <a:srgbClr val="0070C0"/>
                </a:solidFill>
              </a:rPr>
            </a:br>
            <a:r>
              <a:rPr lang="en-US" b="1" i="1" dirty="0">
                <a:solidFill>
                  <a:srgbClr val="0070C0"/>
                </a:solidFill>
              </a:rPr>
              <a:t>Try to look at your audience (fake it by looking right over their heads) </a:t>
            </a:r>
            <a:br>
              <a:rPr lang="en-US" b="1" i="1" dirty="0">
                <a:solidFill>
                  <a:srgbClr val="0070C0"/>
                </a:solidFill>
              </a:rPr>
            </a:br>
            <a:r>
              <a:rPr lang="en-US" b="1" i="1" dirty="0">
                <a:solidFill>
                  <a:srgbClr val="0070C0"/>
                </a:solidFill>
              </a:rPr>
              <a:t>You’ve got this.</a:t>
            </a:r>
            <a:endParaRPr lang="en-US" dirty="0"/>
          </a:p>
        </p:txBody>
      </p:sp>
    </p:spTree>
    <p:extLst>
      <p:ext uri="{BB962C8B-B14F-4D97-AF65-F5344CB8AC3E}">
        <p14:creationId xmlns:p14="http://schemas.microsoft.com/office/powerpoint/2010/main" val="2178895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27035">
            <a:off x="-437893" y="1350059"/>
            <a:ext cx="2128417" cy="86110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 y="98474"/>
            <a:ext cx="12191999" cy="1661993"/>
          </a:xfrm>
          <a:prstGeom prst="rect">
            <a:avLst/>
          </a:prstGeom>
          <a:noFill/>
        </p:spPr>
        <p:txBody>
          <a:bodyPr wrap="square" rtlCol="0">
            <a:spAutoFit/>
          </a:bodyPr>
          <a:lstStyle/>
          <a:p>
            <a:pPr algn="ctr"/>
            <a:r>
              <a:rPr lang="en-US" sz="2400" b="1" u="sng" dirty="0">
                <a:solidFill>
                  <a:srgbClr val="7030A0"/>
                </a:solidFill>
              </a:rPr>
              <a:t>Tuesday, September 12, 2017</a:t>
            </a:r>
            <a:br>
              <a:rPr lang="en-US" sz="2400" b="1" i="1" u="sng" dirty="0">
                <a:solidFill>
                  <a:srgbClr val="FF0000"/>
                </a:solidFill>
              </a:rPr>
            </a:br>
            <a:r>
              <a:rPr lang="en-US" sz="2400" b="1" i="1" u="sng" dirty="0">
                <a:solidFill>
                  <a:srgbClr val="0070C0"/>
                </a:solidFill>
                <a:sym typeface="Wingdings" panose="05000000000000000000" pitchFamily="2" charset="2"/>
              </a:rPr>
              <a:t>Always have a pencil and SSR materials and your folder on your desk when the late bell rings!</a:t>
            </a:r>
            <a:br>
              <a:rPr lang="en-US" b="1" i="1" u="sng" dirty="0">
                <a:solidFill>
                  <a:srgbClr val="FF0000"/>
                </a:solidFill>
                <a:sym typeface="Wingdings" panose="05000000000000000000" pitchFamily="2" charset="2"/>
              </a:rPr>
            </a:br>
            <a:r>
              <a:rPr lang="en-US" dirty="0"/>
              <a:t>1) If you have paper work to return, please get it out and turn it in to the box next to the phone.</a:t>
            </a:r>
            <a:br>
              <a:rPr lang="en-US" dirty="0"/>
            </a:br>
            <a:r>
              <a:rPr lang="en-US" b="1" dirty="0"/>
              <a:t>2) Start your computer and then begin your Bellwork: VOCABULARY IN CONTEXT</a:t>
            </a:r>
            <a:br>
              <a:rPr lang="en-US" b="1" dirty="0"/>
            </a:br>
            <a:endParaRPr lang="en-US" dirty="0"/>
          </a:p>
        </p:txBody>
      </p:sp>
      <p:sp>
        <p:nvSpPr>
          <p:cNvPr id="6" name="TextBox 5"/>
          <p:cNvSpPr txBox="1"/>
          <p:nvPr/>
        </p:nvSpPr>
        <p:spPr>
          <a:xfrm>
            <a:off x="1" y="1488826"/>
            <a:ext cx="12084146" cy="5078313"/>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3) BEGIN IDENTITY UNIT (WE DID THE PRE-IDENTITY UNIT)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 If you have not already, open your email and find the one that says “CREATE AN ACCOUNT” in the subject line. Open the email and follow the link to create your account.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B)If you have already created your account, go to my website.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 Click on the “Common Lit” tab.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 Sign in and follow the prompts to find your assignment: “The Treasure of Lemon Brown.” You will read and answer the guided reading questions as they appear.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   When finished reading, you will take the assessment.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 When finished with the assessment, open the discussion tab and, on your own paper, answer each question in  at least three complete sentences.</a:t>
            </a:r>
          </a:p>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IF YOU FINISH BEFORE YOUR CLASSMATES, YOU MAY READ OR WORK ON QUIZLET</a:t>
            </a:r>
          </a:p>
        </p:txBody>
      </p:sp>
    </p:spTree>
    <p:extLst>
      <p:ext uri="{BB962C8B-B14F-4D97-AF65-F5344CB8AC3E}">
        <p14:creationId xmlns:p14="http://schemas.microsoft.com/office/powerpoint/2010/main" val="2780833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2358" y="0"/>
            <a:ext cx="12264358" cy="6858000"/>
          </a:xfrm>
          <a:prstGeom prst="rect">
            <a:avLst/>
          </a:prstGeom>
        </p:spPr>
      </p:pic>
    </p:spTree>
    <p:extLst>
      <p:ext uri="{BB962C8B-B14F-4D97-AF65-F5344CB8AC3E}">
        <p14:creationId xmlns:p14="http://schemas.microsoft.com/office/powerpoint/2010/main" val="1324220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545" y="676486"/>
            <a:ext cx="12192000" cy="6309420"/>
          </a:xfrm>
          <a:prstGeom prst="rect">
            <a:avLst/>
          </a:prstGeom>
        </p:spPr>
        <p:txBody>
          <a:bodyPr wrap="square">
            <a:spAutoFit/>
          </a:bodyPr>
          <a:lstStyle/>
          <a:p>
            <a:r>
              <a:rPr lang="en-US" sz="2700" b="1" dirty="0">
                <a:solidFill>
                  <a:srgbClr val="FF0000"/>
                </a:solidFill>
              </a:rPr>
              <a:t>1) What characteristics make up a person’s identity?</a:t>
            </a:r>
            <a:br>
              <a:rPr lang="en-US" sz="2700" b="1" dirty="0">
                <a:solidFill>
                  <a:srgbClr val="FF0000"/>
                </a:solidFill>
              </a:rPr>
            </a:br>
            <a:r>
              <a:rPr lang="en-US" sz="2700" b="1" dirty="0">
                <a:solidFill>
                  <a:srgbClr val="FF0000"/>
                </a:solidFill>
              </a:rPr>
              <a:t>2) How does a person’s experiences shape his/her identity? </a:t>
            </a:r>
            <a:br>
              <a:rPr lang="en-US" dirty="0"/>
            </a:br>
            <a:r>
              <a:rPr lang="en-US" sz="2200" b="1" dirty="0">
                <a:solidFill>
                  <a:schemeClr val="accent1"/>
                </a:solidFill>
              </a:rPr>
              <a:t>Our </a:t>
            </a:r>
            <a:r>
              <a:rPr lang="en-US" sz="2200" b="1">
                <a:solidFill>
                  <a:schemeClr val="accent1"/>
                </a:solidFill>
              </a:rPr>
              <a:t>learning targets </a:t>
            </a:r>
            <a:r>
              <a:rPr lang="en-US" sz="2200" b="1" dirty="0">
                <a:solidFill>
                  <a:schemeClr val="accent1"/>
                </a:solidFill>
              </a:rPr>
              <a:t>for this unit: </a:t>
            </a:r>
            <a:br>
              <a:rPr lang="en-US" sz="2200" b="1" dirty="0">
                <a:solidFill>
                  <a:schemeClr val="accent1"/>
                </a:solidFill>
              </a:rPr>
            </a:br>
            <a:r>
              <a:rPr lang="en-US" sz="2200" b="1" dirty="0">
                <a:solidFill>
                  <a:schemeClr val="accent1"/>
                </a:solidFill>
              </a:rPr>
              <a:t>By the end of our unit, you should be able to say, </a:t>
            </a:r>
            <a:br>
              <a:rPr lang="en-US" sz="2200" b="1" dirty="0">
                <a:solidFill>
                  <a:schemeClr val="accent1"/>
                </a:solidFill>
              </a:rPr>
            </a:br>
            <a:r>
              <a:rPr lang="en-US" b="1" dirty="0">
                <a:solidFill>
                  <a:srgbClr val="7030A0"/>
                </a:solidFill>
              </a:rPr>
              <a:t>“I can…..</a:t>
            </a:r>
            <a:br>
              <a:rPr lang="en-US" b="1" dirty="0">
                <a:solidFill>
                  <a:srgbClr val="7030A0"/>
                </a:solidFill>
              </a:rPr>
            </a:br>
            <a:r>
              <a:rPr lang="en-US" b="1" dirty="0">
                <a:solidFill>
                  <a:srgbClr val="7030A0"/>
                </a:solidFill>
              </a:rPr>
              <a:t>“read closely and analyze text”</a:t>
            </a:r>
            <a:br>
              <a:rPr lang="en-US" b="1" dirty="0">
                <a:solidFill>
                  <a:srgbClr val="7030A0"/>
                </a:solidFill>
              </a:rPr>
            </a:br>
            <a:r>
              <a:rPr lang="en-US" b="1" dirty="0">
                <a:solidFill>
                  <a:srgbClr val="7030A0"/>
                </a:solidFill>
              </a:rPr>
              <a:t>“write using credible evidence to support my claim”</a:t>
            </a:r>
            <a:br>
              <a:rPr lang="en-US" b="1" dirty="0">
                <a:solidFill>
                  <a:srgbClr val="7030A0"/>
                </a:solidFill>
              </a:rPr>
            </a:br>
            <a:r>
              <a:rPr lang="en-US" b="1" dirty="0">
                <a:solidFill>
                  <a:srgbClr val="7030A0"/>
                </a:solidFill>
              </a:rPr>
              <a:t>“determine a theme or central of a text and analyze its development and how it relates to the characters, setting, and plot.”</a:t>
            </a:r>
            <a:br>
              <a:rPr lang="en-US" b="1" dirty="0">
                <a:solidFill>
                  <a:srgbClr val="7030A0"/>
                </a:solidFill>
              </a:rPr>
            </a:br>
            <a:r>
              <a:rPr lang="en-US" b="1" dirty="0">
                <a:solidFill>
                  <a:srgbClr val="7030A0"/>
                </a:solidFill>
              </a:rPr>
              <a:t> </a:t>
            </a:r>
            <a:br>
              <a:rPr lang="en-US" b="1" dirty="0">
                <a:solidFill>
                  <a:srgbClr val="7030A0"/>
                </a:solidFill>
              </a:rPr>
            </a:br>
            <a:r>
              <a:rPr lang="en-US" b="1" dirty="0">
                <a:solidFill>
                  <a:srgbClr val="7030A0"/>
                </a:solidFill>
              </a:rPr>
              <a:t>“provide an objective summary.”</a:t>
            </a:r>
            <a:br>
              <a:rPr lang="en-US" b="1" dirty="0">
                <a:solidFill>
                  <a:srgbClr val="7030A0"/>
                </a:solidFill>
              </a:rPr>
            </a:br>
            <a:r>
              <a:rPr lang="en-US" b="1" dirty="0">
                <a:solidFill>
                  <a:srgbClr val="7030A0"/>
                </a:solidFill>
              </a:rPr>
              <a:t> </a:t>
            </a:r>
            <a:br>
              <a:rPr lang="en-US" b="1" dirty="0">
                <a:solidFill>
                  <a:srgbClr val="7030A0"/>
                </a:solidFill>
              </a:rPr>
            </a:br>
            <a:r>
              <a:rPr lang="en-US" b="1" dirty="0">
                <a:solidFill>
                  <a:srgbClr val="7030A0"/>
                </a:solidFill>
              </a:rPr>
              <a:t>“analyze how particular lines of dialogue or events in a story moves the action, reveals aspects of a character, or provoke a decision.”</a:t>
            </a:r>
            <a:br>
              <a:rPr lang="en-US" b="1" dirty="0">
                <a:solidFill>
                  <a:srgbClr val="7030A0"/>
                </a:solidFill>
              </a:rPr>
            </a:br>
            <a:r>
              <a:rPr lang="en-US" b="1" dirty="0">
                <a:solidFill>
                  <a:srgbClr val="7030A0"/>
                </a:solidFill>
              </a:rPr>
              <a:t> </a:t>
            </a:r>
            <a:br>
              <a:rPr lang="en-US" b="1" dirty="0">
                <a:solidFill>
                  <a:srgbClr val="7030A0"/>
                </a:solidFill>
              </a:rPr>
            </a:br>
            <a:r>
              <a:rPr lang="en-US" b="1" dirty="0">
                <a:solidFill>
                  <a:srgbClr val="7030A0"/>
                </a:solidFill>
              </a:rPr>
              <a:t>“analyze how differences in the points of view of the characters and the audience or reader create such effects as suspense or humor.”</a:t>
            </a:r>
            <a:br>
              <a:rPr lang="en-US" b="1" dirty="0">
                <a:solidFill>
                  <a:srgbClr val="7030A0"/>
                </a:solidFill>
              </a:rPr>
            </a:br>
            <a:r>
              <a:rPr lang="en-US" b="1" dirty="0">
                <a:solidFill>
                  <a:srgbClr val="7030A0"/>
                </a:solidFill>
              </a:rPr>
              <a:t> </a:t>
            </a:r>
            <a:br>
              <a:rPr lang="en-US" b="1" dirty="0">
                <a:solidFill>
                  <a:srgbClr val="7030A0"/>
                </a:solidFill>
              </a:rPr>
            </a:br>
            <a:r>
              <a:rPr lang="en-US" b="1" dirty="0">
                <a:solidFill>
                  <a:srgbClr val="7030A0"/>
                </a:solidFill>
              </a:rPr>
              <a:t>“determine a central idea of a non-fiction text and analyze its development and its relationship to supporting ideas.”</a:t>
            </a:r>
            <a:br>
              <a:rPr lang="en-US" b="1" dirty="0">
                <a:solidFill>
                  <a:srgbClr val="7030A0"/>
                </a:solidFill>
              </a:rPr>
            </a:br>
            <a:r>
              <a:rPr lang="en-US" b="1" dirty="0">
                <a:solidFill>
                  <a:srgbClr val="7030A0"/>
                </a:solidFill>
              </a:rPr>
              <a:t> </a:t>
            </a:r>
            <a:br>
              <a:rPr lang="en-US" b="1" dirty="0">
                <a:solidFill>
                  <a:srgbClr val="7030A0"/>
                </a:solidFill>
              </a:rPr>
            </a:br>
            <a:r>
              <a:rPr lang="en-US" b="1" dirty="0">
                <a:solidFill>
                  <a:srgbClr val="7030A0"/>
                </a:solidFill>
              </a:rPr>
              <a:t>“determine an author’s point of view in a text and analyze how the author acknowledges and responds to conflicting evidence or viewpoints.”</a:t>
            </a:r>
            <a:endParaRPr lang="en-US" dirty="0"/>
          </a:p>
        </p:txBody>
      </p:sp>
    </p:spTree>
    <p:extLst>
      <p:ext uri="{BB962C8B-B14F-4D97-AF65-F5344CB8AC3E}">
        <p14:creationId xmlns:p14="http://schemas.microsoft.com/office/powerpoint/2010/main" val="256447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3100" b="1" dirty="0"/>
            </a:br>
            <a:br>
              <a:rPr lang="en-US" sz="3100" b="1" dirty="0"/>
            </a:br>
            <a:br>
              <a:rPr lang="en-US" sz="3100" b="1" dirty="0"/>
            </a:br>
            <a:r>
              <a:rPr lang="en-US" sz="3600" b="1" u="sng" dirty="0">
                <a:solidFill>
                  <a:srgbClr val="7030A0"/>
                </a:solidFill>
              </a:rPr>
              <a:t>Wednesday, September 13, 2017</a:t>
            </a: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and your folder on your desk when the late bell rings!</a:t>
            </a:r>
            <a:br>
              <a:rPr lang="en-US" sz="2700" b="1" i="1" u="sng" dirty="0">
                <a:solidFill>
                  <a:srgbClr val="0070C0"/>
                </a:solidFill>
                <a:sym typeface="Wingdings" panose="05000000000000000000" pitchFamily="2" charset="2"/>
              </a:rPr>
            </a:br>
            <a:r>
              <a:rPr lang="en-US" sz="2700" b="1" i="1" u="sng" dirty="0">
                <a:solidFill>
                  <a:srgbClr val="FF0000"/>
                </a:solidFill>
                <a:sym typeface="Wingdings" panose="05000000000000000000" pitchFamily="2" charset="2"/>
              </a:rPr>
              <a:t>BEHAVE YOURSELF AND BE KIND!!</a:t>
            </a:r>
            <a:br>
              <a:rPr lang="en-US" sz="2000" b="1" i="1" u="sng" dirty="0">
                <a:solidFill>
                  <a:srgbClr val="FF0000"/>
                </a:solidFill>
                <a:sym typeface="Wingdings" panose="05000000000000000000" pitchFamily="2" charset="2"/>
              </a:rPr>
            </a:br>
            <a:br>
              <a:rPr lang="en-US" sz="2000" b="1" i="1" u="sng" dirty="0">
                <a:solidFill>
                  <a:srgbClr val="FF0000"/>
                </a:solidFill>
                <a:sym typeface="Wingdings" panose="05000000000000000000" pitchFamily="2" charset="2"/>
              </a:rPr>
            </a:br>
            <a:r>
              <a:rPr lang="en-US" sz="2000" dirty="0"/>
              <a:t>1) If you have paper work to return, please get it out and turn it in to the box next to the phone.</a:t>
            </a:r>
            <a:br>
              <a:rPr lang="en-US" sz="2000" dirty="0"/>
            </a:br>
            <a:br>
              <a:rPr lang="en-US" sz="2000" dirty="0"/>
            </a:br>
            <a:r>
              <a:rPr lang="en-US" sz="2000" b="1" dirty="0"/>
              <a:t>2) Bellwork for today is Rebus Puzzles</a:t>
            </a:r>
            <a:br>
              <a:rPr lang="en-US" sz="2000" b="1" dirty="0"/>
            </a:br>
            <a:br>
              <a:rPr lang="en-US" sz="2000" b="1" dirty="0"/>
            </a:br>
            <a:r>
              <a:rPr lang="en-US" sz="2000" b="1" dirty="0"/>
              <a:t>3) Finish reading “The Treasure of Lemon Brown” and answering your guided questions. This is individual work and volume should be at zero (for no talking) unless you are asking for help from your desk community.</a:t>
            </a:r>
            <a:br>
              <a:rPr lang="en-US" sz="2000" dirty="0"/>
            </a:br>
            <a:br>
              <a:rPr lang="en-US" sz="2000" dirty="0"/>
            </a:br>
            <a:r>
              <a:rPr lang="en-US" sz="2000" dirty="0"/>
              <a:t>A) Get the guided reading questions from your folder. </a:t>
            </a:r>
            <a:br>
              <a:rPr lang="en-US" sz="2000" dirty="0"/>
            </a:br>
            <a:br>
              <a:rPr lang="en-US" sz="2000" dirty="0"/>
            </a:br>
            <a:r>
              <a:rPr lang="en-US" sz="2000" dirty="0"/>
              <a:t>B) Go to my webpage. </a:t>
            </a:r>
            <a:br>
              <a:rPr lang="en-US" sz="2000" dirty="0"/>
            </a:br>
            <a:br>
              <a:rPr lang="en-US" sz="2000" dirty="0"/>
            </a:br>
            <a:r>
              <a:rPr lang="en-US" sz="2000" dirty="0"/>
              <a:t>C)Click on in class assignments.</a:t>
            </a:r>
            <a:br>
              <a:rPr lang="en-US" sz="2000" dirty="0"/>
            </a:br>
            <a:br>
              <a:rPr lang="en-US" sz="2000" dirty="0"/>
            </a:br>
            <a:r>
              <a:rPr lang="en-US" sz="2000" dirty="0"/>
              <a:t>D) Click on “The Treasure of Lemon Brown”</a:t>
            </a:r>
            <a:br>
              <a:rPr lang="en-US" sz="2000" dirty="0"/>
            </a:br>
            <a:r>
              <a:rPr lang="en-US" sz="2000" dirty="0"/>
              <a:t>Continue reading and answering questions </a:t>
            </a:r>
            <a:r>
              <a:rPr lang="en-US" sz="2000" b="1" dirty="0"/>
              <a:t>as </a:t>
            </a:r>
            <a:r>
              <a:rPr lang="en-US" sz="2000" dirty="0"/>
              <a:t>you read. </a:t>
            </a:r>
            <a:br>
              <a:rPr lang="en-US" sz="2000" dirty="0"/>
            </a:br>
            <a:br>
              <a:rPr lang="en-US" sz="2000" b="1" dirty="0"/>
            </a:br>
            <a:r>
              <a:rPr lang="en-US" sz="2000" b="1" dirty="0"/>
              <a:t>IF YOU FINISH BEFORE YOUR CLASSMATES, YOU MAY EITHER: READ OR WORK ON LEARNING YOUR QUIZLET VOCABULARY WORDS.</a:t>
            </a:r>
            <a:br>
              <a:rPr lang="en-US" sz="2000" b="1" dirty="0"/>
            </a:br>
            <a:endParaRPr lang="en-US" sz="2700" b="1" dirty="0"/>
          </a:p>
        </p:txBody>
      </p:sp>
      <p:pic>
        <p:nvPicPr>
          <p:cNvPr id="4" name="Picture 2" descr="Image result for monty python hand no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90354">
            <a:off x="41421" y="138126"/>
            <a:ext cx="1798580" cy="756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913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0050" y="0"/>
            <a:ext cx="12592050" cy="6858000"/>
          </a:xfrm>
          <a:prstGeom prst="rect">
            <a:avLst/>
          </a:prstGeom>
        </p:spPr>
      </p:pic>
      <p:sp>
        <p:nvSpPr>
          <p:cNvPr id="3" name="TextBox 2"/>
          <p:cNvSpPr txBox="1"/>
          <p:nvPr/>
        </p:nvSpPr>
        <p:spPr>
          <a:xfrm>
            <a:off x="4807526" y="637309"/>
            <a:ext cx="4170218" cy="646331"/>
          </a:xfrm>
          <a:prstGeom prst="rect">
            <a:avLst/>
          </a:prstGeom>
          <a:noFill/>
        </p:spPr>
        <p:txBody>
          <a:bodyPr wrap="square" rtlCol="0">
            <a:spAutoFit/>
          </a:bodyPr>
          <a:lstStyle/>
          <a:p>
            <a:r>
              <a:rPr lang="en-US" sz="3600" dirty="0"/>
              <a:t>Bad Influence</a:t>
            </a:r>
          </a:p>
        </p:txBody>
      </p:sp>
      <p:sp>
        <p:nvSpPr>
          <p:cNvPr id="5" name="TextBox 4"/>
          <p:cNvSpPr txBox="1"/>
          <p:nvPr/>
        </p:nvSpPr>
        <p:spPr>
          <a:xfrm>
            <a:off x="4807525" y="2258291"/>
            <a:ext cx="5084619" cy="646331"/>
          </a:xfrm>
          <a:prstGeom prst="rect">
            <a:avLst/>
          </a:prstGeom>
          <a:noFill/>
        </p:spPr>
        <p:txBody>
          <a:bodyPr wrap="square" rtlCol="0">
            <a:spAutoFit/>
          </a:bodyPr>
          <a:lstStyle/>
          <a:p>
            <a:r>
              <a:rPr lang="en-US" sz="3600" dirty="0"/>
              <a:t>In the middle of the night</a:t>
            </a:r>
          </a:p>
        </p:txBody>
      </p:sp>
      <p:sp>
        <p:nvSpPr>
          <p:cNvPr id="6" name="TextBox 5"/>
          <p:cNvSpPr txBox="1"/>
          <p:nvPr/>
        </p:nvSpPr>
        <p:spPr>
          <a:xfrm>
            <a:off x="4807526" y="4234979"/>
            <a:ext cx="4170218" cy="646331"/>
          </a:xfrm>
          <a:prstGeom prst="rect">
            <a:avLst/>
          </a:prstGeom>
          <a:noFill/>
        </p:spPr>
        <p:txBody>
          <a:bodyPr wrap="square" rtlCol="0">
            <a:spAutoFit/>
          </a:bodyPr>
          <a:lstStyle/>
          <a:p>
            <a:r>
              <a:rPr lang="en-US" sz="3600" dirty="0"/>
              <a:t>H2O</a:t>
            </a:r>
          </a:p>
        </p:txBody>
      </p:sp>
      <p:sp>
        <p:nvSpPr>
          <p:cNvPr id="7" name="TextBox 6"/>
          <p:cNvSpPr txBox="1"/>
          <p:nvPr/>
        </p:nvSpPr>
        <p:spPr>
          <a:xfrm>
            <a:off x="4807526" y="5777346"/>
            <a:ext cx="4170218" cy="646331"/>
          </a:xfrm>
          <a:prstGeom prst="rect">
            <a:avLst/>
          </a:prstGeom>
          <a:noFill/>
        </p:spPr>
        <p:txBody>
          <a:bodyPr wrap="square" rtlCol="0">
            <a:spAutoFit/>
          </a:bodyPr>
          <a:lstStyle/>
          <a:p>
            <a:r>
              <a:rPr lang="en-US" sz="3600" dirty="0"/>
              <a:t>Love at first sight</a:t>
            </a:r>
          </a:p>
        </p:txBody>
      </p:sp>
    </p:spTree>
    <p:extLst>
      <p:ext uri="{BB962C8B-B14F-4D97-AF65-F5344CB8AC3E}">
        <p14:creationId xmlns:p14="http://schemas.microsoft.com/office/powerpoint/2010/main" val="370128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40834"/>
            <a:ext cx="12192000" cy="8898834"/>
          </a:xfrm>
        </p:spPr>
        <p:txBody>
          <a:bodyPr>
            <a:normAutofit fontScale="90000"/>
          </a:bodyPr>
          <a:lstStyle/>
          <a:p>
            <a:pPr>
              <a:lnSpc>
                <a:spcPct val="100000"/>
              </a:lnSpc>
            </a:pP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66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br>
              <a:rPr lang="en-US" sz="4400" b="1" dirty="0"/>
            </a:br>
            <a:r>
              <a:rPr lang="en-US" sz="4400" b="1" u="sng" dirty="0">
                <a:solidFill>
                  <a:srgbClr val="7030A0"/>
                </a:solidFill>
              </a:rPr>
              <a:t>THURSDAY, September 14, 2017</a:t>
            </a:r>
            <a:br>
              <a:rPr lang="en-US" sz="4400" b="1" u="sng" dirty="0">
                <a:solidFill>
                  <a:srgbClr val="7030A0"/>
                </a:solidFill>
              </a:rPr>
            </a:br>
            <a:br>
              <a:rPr lang="en-US" sz="2700" b="1" i="1" u="sng" dirty="0">
                <a:solidFill>
                  <a:srgbClr val="FF0000"/>
                </a:solidFill>
              </a:rPr>
            </a:br>
            <a:r>
              <a:rPr lang="en-US" sz="2700" b="1" i="1" u="sng" dirty="0">
                <a:solidFill>
                  <a:srgbClr val="0070C0"/>
                </a:solidFill>
                <a:sym typeface="Wingdings" panose="05000000000000000000" pitchFamily="2" charset="2"/>
              </a:rPr>
              <a:t>Always have a pencil and SSR materials on your desk when the late bell rings!</a:t>
            </a:r>
            <a:br>
              <a:rPr lang="en-US" sz="2700" b="1" i="1" u="sng" dirty="0">
                <a:solidFill>
                  <a:srgbClr val="FF0000"/>
                </a:solidFill>
                <a:sym typeface="Wingdings" panose="05000000000000000000" pitchFamily="2" charset="2"/>
              </a:rPr>
            </a:br>
            <a:br>
              <a:rPr lang="en-US" sz="2700" b="1" i="1" u="sng" dirty="0">
                <a:solidFill>
                  <a:srgbClr val="FF0000"/>
                </a:solidFill>
                <a:sym typeface="Wingdings" panose="05000000000000000000" pitchFamily="2" charset="2"/>
              </a:rPr>
            </a:br>
            <a:r>
              <a:rPr lang="en-US" sz="2700" dirty="0"/>
              <a:t>1) If you have paper work to return, please get it out and turn it in to the box next to the phone.</a:t>
            </a:r>
            <a:br>
              <a:rPr lang="en-US" sz="2700" dirty="0"/>
            </a:br>
            <a:br>
              <a:rPr lang="en-US" sz="2700" dirty="0"/>
            </a:br>
            <a:r>
              <a:rPr lang="en-US" sz="2700" b="1" dirty="0"/>
              <a:t>2) Bellwork: Captioning</a:t>
            </a:r>
            <a:br>
              <a:rPr lang="en-US" sz="2700" b="1" dirty="0"/>
            </a:br>
            <a:br>
              <a:rPr lang="en-US" sz="2700" b="1" dirty="0"/>
            </a:br>
            <a:r>
              <a:rPr lang="en-US" sz="2700" b="1" dirty="0"/>
              <a:t>3) Recap of Lemon Brown and listen to </a:t>
            </a:r>
            <a:r>
              <a:rPr lang="en-US" sz="2700" b="1" dirty="0">
                <a:hlinkClick r:id="rId2"/>
              </a:rPr>
              <a:t>Big Walter Horton</a:t>
            </a:r>
            <a:r>
              <a:rPr lang="en-US" sz="2700" b="1" dirty="0"/>
              <a:t>.</a:t>
            </a:r>
            <a:br>
              <a:rPr lang="en-US" sz="2700" b="1" dirty="0"/>
            </a:br>
            <a:br>
              <a:rPr lang="en-US" sz="2700" b="1" dirty="0"/>
            </a:br>
            <a:r>
              <a:rPr lang="en-US" sz="2700" b="1" dirty="0"/>
              <a:t>3) Close reading of “The Treasure of Lemon Brown” in order to connect the story with our identity theme.  </a:t>
            </a:r>
            <a:br>
              <a:rPr lang="en-US" sz="2700" b="1" dirty="0"/>
            </a:br>
            <a:br>
              <a:rPr lang="en-US" sz="2700" b="1" dirty="0"/>
            </a:br>
            <a:r>
              <a:rPr lang="en-US" sz="2700" b="1" dirty="0"/>
              <a:t>4) SSR</a:t>
            </a:r>
            <a:br>
              <a:rPr lang="en-US" sz="2700" b="1" dirty="0"/>
            </a:br>
            <a:br>
              <a:rPr lang="en-US" sz="2700" b="1" dirty="0"/>
            </a:br>
            <a:br>
              <a:rPr lang="en-US" sz="2700" dirty="0"/>
            </a:br>
            <a:endParaRPr lang="en-US" sz="2200" b="1" i="1" dirty="0">
              <a:solidFill>
                <a:srgbClr val="0070C0"/>
              </a:solidFill>
            </a:endParaRPr>
          </a:p>
        </p:txBody>
      </p:sp>
      <p:pic>
        <p:nvPicPr>
          <p:cNvPr id="4" name="Picture 2" descr="Image result for monty python hand no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87733">
            <a:off x="-303790" y="363737"/>
            <a:ext cx="2771522" cy="1174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920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2682</TotalTime>
  <Words>149</Words>
  <Application>Microsoft Office PowerPoint</Application>
  <PresentationFormat>Widescreen</PresentationFormat>
  <Paragraphs>18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HOMEROOM  ALWAYS READ THE BOARD FIRST   1) Come in and find your seat. If you have any paperwork to return, please get it out and have it ready on your desk. Thanks!   2) You need a pencil or pen today; make sure your pencil is sharpened.  4) When the announcements come on, you should be quiet, still, and listening.   5) When announcements are finished, we will move on.     </vt:lpstr>
      <vt:lpstr>                Monday, September 11, 2017 Always have a pencil and SSR materials  and your folder on your desk when the late bell rings!  1) If you have paper work to return, please get it out and turn it in to the box next to the phone.  2) Get your computer up and running : first check email and sign up for commonlit. THEN:  3) Bellwork for today is synonyms and antonyms. When finished, move on to number 4 below. YOU HAVE 10 MINUTES ONCE THE LATE BELL RINGS!  4) Get out your identity square and look over it. Prepare to present your work.  PRESENTATIONS WILL CONSIST OF:  SPEAKING LOUDLY ENOUGH TO BE HEARD, STANDING UP AT YOUR DESK (IF YOUR BACK IS TO ANYONE IN CLASS, FIND A PLACE TO STAND WHERE IT ISN’T) TELL US YOUR NAME, SHOW US YOUR SQUARE, AND EXPLAIN WHAT IS ON IT AND WHAT IT SYMBOLIZES ABOUT YOU. THE END </vt:lpstr>
      <vt:lpstr>PRESENTATION GUIDELINES 1) Stand so your back is not to anyone. 2) Introduce yourself with your name. 3) Point out each symbol on your square, one at a time, and explain:  a) What it is and what category it’s in b) What it stands for about your identity  SPEAK LOUDLY ENOUGH FOR THE ROOM TO HEAR YOU Try to look at your audience (fake it by looking right over their heads)  You’ve got this.</vt:lpstr>
      <vt:lpstr>PowerPoint Presentation</vt:lpstr>
      <vt:lpstr>PowerPoint Presentation</vt:lpstr>
      <vt:lpstr>PowerPoint Presentation</vt:lpstr>
      <vt:lpstr>                  Wednesday, September 13, 2017 Always have a pencil and SSR materials and your folder on your desk when the late bell rings! BEHAVE YOURSELF AND BE KIND!!  1) If you have paper work to return, please get it out and turn it in to the box next to the phone.  2) Bellwork for today is Rebus Puzzles  3) Finish reading “The Treasure of Lemon Brown” and answering your guided questions. This is individual work and volume should be at zero (for no talking) unless you are asking for help from your desk community.  A) Get the guided reading questions from your folder.   B) Go to my webpage.   C)Click on in class assignments.  D) Click on “The Treasure of Lemon Brown” Continue reading and answering questions as you read.   IF YOU FINISH BEFORE YOUR CLASSMATES, YOU MAY EITHER: READ OR WORK ON LEARNING YOUR QUIZLET VOCABULARY WORDS. </vt:lpstr>
      <vt:lpstr>PowerPoint Presentation</vt:lpstr>
      <vt:lpstr>                            THURSDAY, September 14, 2017  Always have a pencil and SSR materials on your desk when the late bell rings!  1) If you have paper work to return, please get it out and turn it in to the box next to the phone.  2) Bellwork: Captioning  3) Recap of Lemon Brown and listen to Big Walter Horton.  3) Close reading of “The Treasure of Lemon Brown” in order to connect the story with our identity theme.    4) SSR   </vt:lpstr>
      <vt:lpstr>PowerPoint Presentation</vt:lpstr>
      <vt:lpstr>                              Friday, September 8, 2017  Always have a pencil and SSR materials on your desk when the late bell rings!  1) If you have paper work to return, please get it out and turn it in to the box next to the phone. Quizlet Code   2) Bellwork: Quizlet Live (get out your laptop and go to Quizlet live and sign up) 10 minutes  DO NOT DO THE NEXT STUFF WITHOUT MS.L  4) Book Chats:  a) Get out your reading log! Yup, that’s today!!  b) Go to Ms. L’s website (you have it bookmarked) c) Click on “Weekly Reading and Friday Book Chats” tab d) READ ALL OF THE INSTRUCTIONS ON THE PAGE!!!!   MS. L WILL WALK YOU THROUGH THE CHAT AFTER YOU HAVE READ YOUR INSTRUCTIONS.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HOMEROOM  ALWAYS READ THE BOARD FIRST   1) Come in and find your seat. If you have any paperwork to return, please get it out and have it ready on your desk. Thanks!   2) You need a pencil or pen today; make sure your pencil is sharpened.  4) When the announcements come on, you should be quiet, still, and listening.   5) When announcements are finished, we will move on.</dc:title>
  <dc:creator>Krista Langlois</dc:creator>
  <cp:lastModifiedBy>Krista Langlois</cp:lastModifiedBy>
  <cp:revision>27</cp:revision>
  <dcterms:created xsi:type="dcterms:W3CDTF">2017-09-04T15:15:56Z</dcterms:created>
  <dcterms:modified xsi:type="dcterms:W3CDTF">2017-09-11T19:03:24Z</dcterms:modified>
</cp:coreProperties>
</file>